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3f4e8893b04817" /><Relationship Type="http://schemas.openxmlformats.org/officeDocument/2006/relationships/extended-properties" Target="/docProps/app.xml" Id="R7ef520ac535e471a" /><Relationship Type="http://schemas.openxmlformats.org/officeDocument/2006/relationships/officeDocument" Target="/ppt/presentation.xml" Id="R17dda748534440c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d39d94fa5834ed9"/>
  </p:sldMasterIdLst>
  <p:notesMasterIdLst>
    <p:notesMasterId xmlns:r="http://schemas.openxmlformats.org/officeDocument/2006/relationships" r:id="Rc728ee4694f44923"/>
  </p:notesMasterIdLst>
  <p:sldIdLst>
    <p:sldId xmlns:r="http://schemas.openxmlformats.org/officeDocument/2006/relationships" id="256" r:id="Re15a84c47afa42ad"/>
    <p:sldId xmlns:r="http://schemas.openxmlformats.org/officeDocument/2006/relationships" id="257" r:id="R85ea98019eb94a63"/>
    <p:sldId xmlns:r="http://schemas.openxmlformats.org/officeDocument/2006/relationships" id="258" r:id="R893906ff44fc46f6"/>
    <p:sldId xmlns:r="http://schemas.openxmlformats.org/officeDocument/2006/relationships" id="259" r:id="R8944501d66cc4256"/>
    <p:sldId xmlns:r="http://schemas.openxmlformats.org/officeDocument/2006/relationships" id="260" r:id="R357ce2c91566495d"/>
    <p:sldId xmlns:r="http://schemas.openxmlformats.org/officeDocument/2006/relationships" id="261" r:id="Rc84b56923a1742fd"/>
    <p:sldId xmlns:r="http://schemas.openxmlformats.org/officeDocument/2006/relationships" id="262" r:id="R11d904576b6647e2"/>
    <p:sldId xmlns:r="http://schemas.openxmlformats.org/officeDocument/2006/relationships" id="263" r:id="Rdfb226850e4243b9"/>
    <p:sldId xmlns:r="http://schemas.openxmlformats.org/officeDocument/2006/relationships" id="264" r:id="R160e2f60fd2247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9945894f54d485a" /><Relationship Type="http://schemas.openxmlformats.org/officeDocument/2006/relationships/slideMaster" Target="/ppt/slideMasters/slideMaster1.xml" Id="R1d39d94fa5834ed9" /><Relationship Type="http://schemas.openxmlformats.org/officeDocument/2006/relationships/notesMaster" Target="/ppt/notesMasters/notesMaster1.xml" Id="Rc728ee4694f44923" /><Relationship Type="http://schemas.openxmlformats.org/officeDocument/2006/relationships/presProps" Target="/ppt/presProps.xml" Id="R13ee7da1895845ac" /><Relationship Type="http://schemas.openxmlformats.org/officeDocument/2006/relationships/tableStyles" Target="/ppt/tableStyles.xml" Id="R3ff6e58738404a97" /><Relationship Type="http://schemas.openxmlformats.org/officeDocument/2006/relationships/slide" Target="/ppt/slides/slide1.xml" Id="Re15a84c47afa42ad" /><Relationship Type="http://schemas.openxmlformats.org/officeDocument/2006/relationships/slide" Target="/ppt/slides/slide2.xml" Id="R85ea98019eb94a63" /><Relationship Type="http://schemas.openxmlformats.org/officeDocument/2006/relationships/slide" Target="/ppt/slides/slide3.xml" Id="R893906ff44fc46f6" /><Relationship Type="http://schemas.openxmlformats.org/officeDocument/2006/relationships/slide" Target="/ppt/slides/slide4.xml" Id="R8944501d66cc4256" /><Relationship Type="http://schemas.openxmlformats.org/officeDocument/2006/relationships/slide" Target="/ppt/slides/slide5.xml" Id="R357ce2c91566495d" /><Relationship Type="http://schemas.openxmlformats.org/officeDocument/2006/relationships/slide" Target="/ppt/slides/slide6.xml" Id="Rc84b56923a1742fd" /><Relationship Type="http://schemas.openxmlformats.org/officeDocument/2006/relationships/slide" Target="/ppt/slides/slide7.xml" Id="R11d904576b6647e2" /><Relationship Type="http://schemas.openxmlformats.org/officeDocument/2006/relationships/slide" Target="/ppt/slides/slide8.xml" Id="Rdfb226850e4243b9" /><Relationship Type="http://schemas.openxmlformats.org/officeDocument/2006/relationships/slide" Target="/ppt/slides/slide9.xml" Id="R160e2f60fd22472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fd0f7a1f5a14a0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5be11025eb24cff" /><Relationship Type="http://schemas.openxmlformats.org/officeDocument/2006/relationships/notesMaster" Target="/ppt/notesMasters/notesMaster1.xml" Id="R470b821cfa88416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7fc58a1195f44c8" /><Relationship Type="http://schemas.openxmlformats.org/officeDocument/2006/relationships/notesMaster" Target="/ppt/notesMasters/notesMaster1.xml" Id="Ra82db6b6c903436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397b401b5843d9" /><Relationship Type="http://schemas.openxmlformats.org/officeDocument/2006/relationships/notesMaster" Target="/ppt/notesMasters/notesMaster1.xml" Id="R6ce074b850f74293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fe5bb01c6045b5" /><Relationship Type="http://schemas.openxmlformats.org/officeDocument/2006/relationships/notesMaster" Target="/ppt/notesMasters/notesMaster1.xml" Id="Raef74c7af3824d0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50b6676980474c" /><Relationship Type="http://schemas.openxmlformats.org/officeDocument/2006/relationships/notesMaster" Target="/ppt/notesMasters/notesMaster1.xml" Id="R652517371ea643d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0d98699518d4216" /><Relationship Type="http://schemas.openxmlformats.org/officeDocument/2006/relationships/notesMaster" Target="/ppt/notesMasters/notesMaster1.xml" Id="R73d567a540ed418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c0517d00cfb400b" /><Relationship Type="http://schemas.openxmlformats.org/officeDocument/2006/relationships/notesMaster" Target="/ppt/notesMasters/notesMaster1.xml" Id="Ra2a65b6f9c3a46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f7be0ea2a84289" /><Relationship Type="http://schemas.openxmlformats.org/officeDocument/2006/relationships/notesMaster" Target="/ppt/notesMasters/notesMaster1.xml" Id="R2714561d99964bb2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d85301d70744e7" /><Relationship Type="http://schemas.openxmlformats.org/officeDocument/2006/relationships/notesMaster" Target="/ppt/notesMasters/notesMaster1.xml" Id="Rb83982dea5e0414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image: 20acaad8bffb87671d55da8979034ced.jpg, supplied 2026-08-25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image: 027a1777eb316c95c5817d7e1174f608.jpg</a:t>
            </a:r>
          </a:p>
          <a:p xmlns:a="http://schemas.openxmlformats.org/drawingml/2006/main">
            <a:r>
              <a:t>- Technical basis: Compression + Condensation + Membrane Separation Overview.docx, pp. 4–6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figure: Compression + Condensation + Membrane Separation Overview.docx, p. 2</a:t>
            </a:r>
          </a:p>
          <a:p xmlns:a="http://schemas.openxmlformats.org/drawingml/2006/main">
            <a:r>
              <a:t>- Source text: same document, pp. 1–2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figure and list: Compression + Condensation + Membrane Separation Overview.docx, p. 4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process diagram: Compression + Condensation + Membrane Separation Overview.docx, p. 6</a:t>
            </a:r>
          </a:p>
          <a:p xmlns:a="http://schemas.openxmlformats.org/drawingml/2006/main">
            <a:r>
              <a:t>- Russian route translated from source paragraph, p. 6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schematic: Post condensation recovery (secondary recovery).png, supplied 2026-08-25</a:t>
            </a:r>
          </a:p>
          <a:p xmlns:a="http://schemas.openxmlformats.org/drawingml/2006/main">
            <a:r>
              <a:t>- Russian legend is a direct translation of visible Chinese equipment labels.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image: 515da24d37411a314d0851236ac07576.jpg</a:t>
            </a:r>
          </a:p>
          <a:p xmlns:a="http://schemas.openxmlformats.org/drawingml/2006/main">
            <a:r>
              <a:t>- Input fields consolidated from Condition Investigation Form (for industries such as medicine and chemicals).docx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Engineering checklist derived from both translated source documents; no performance claim added.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Source image: 49a7514679084df30ed5e6d33fd847f9.jpg</a:t>
            </a:r>
          </a:p>
          <a:p xmlns:a="http://schemas.openxmlformats.org/drawingml/2006/main">
            <a:r>
              <a:t>- Contact supplied by user: mail@leaklabvacuum.ru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a193b720e7542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c643e9c58441e3" /><Relationship Type="http://schemas.openxmlformats.org/officeDocument/2006/relationships/slideLayout" Target="/ppt/slideLayouts/slideLayout1.xml" Id="Rcad139a0a72b4e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d139a0a72b4e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24479206e544461" /><Relationship Type="http://schemas.openxmlformats.org/officeDocument/2006/relationships/image" Target="/ppt/media/image.jpeg" Id="Rca2bae79cb844885" /><Relationship Type="http://schemas.openxmlformats.org/officeDocument/2006/relationships/notesSlide" Target="/ppt/notesSlides/notesSlide1.xml" Id="Re61c600e404846e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2dc8ca8f014807" /><Relationship Type="http://schemas.openxmlformats.org/officeDocument/2006/relationships/image" Target="/ppt/media/image2.jpeg" Id="Re08b70cf8af04215" /><Relationship Type="http://schemas.openxmlformats.org/officeDocument/2006/relationships/notesSlide" Target="/ppt/notesSlides/notesSlide2.xml" Id="R2b6bc3cb4453440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a17a019b3d42b6" /><Relationship Type="http://schemas.openxmlformats.org/officeDocument/2006/relationships/image" Target="/ppt/media/image.png" Id="R4b650b35f3724322" /><Relationship Type="http://schemas.openxmlformats.org/officeDocument/2006/relationships/notesSlide" Target="/ppt/notesSlides/notesSlide3.xml" Id="Rc799f992b9ae4688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1368d2c416497d" /><Relationship Type="http://schemas.openxmlformats.org/officeDocument/2006/relationships/image" Target="/ppt/media/image2.png" Id="R1e6437632b8441f2" /><Relationship Type="http://schemas.openxmlformats.org/officeDocument/2006/relationships/notesSlide" Target="/ppt/notesSlides/notesSlide4.xml" Id="R7019ac710da944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5388806a6fe4330" /><Relationship Type="http://schemas.openxmlformats.org/officeDocument/2006/relationships/image" Target="/ppt/media/image3.png" Id="R16d1a992c9734b27" /><Relationship Type="http://schemas.openxmlformats.org/officeDocument/2006/relationships/notesSlide" Target="/ppt/notesSlides/notesSlide5.xml" Id="R0872aad96a5446f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f906c032e14ae3" /><Relationship Type="http://schemas.openxmlformats.org/officeDocument/2006/relationships/image" Target="/ppt/media/image4.png" Id="R6b8b204f4d6f46f3" /><Relationship Type="http://schemas.openxmlformats.org/officeDocument/2006/relationships/notesSlide" Target="/ppt/notesSlides/notesSlide6.xml" Id="R5b0e10c5bd6d488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820236dc23246f1" /><Relationship Type="http://schemas.openxmlformats.org/officeDocument/2006/relationships/image" Target="/ppt/media/image3.jpeg" Id="Re9d6077e300f40c9" /><Relationship Type="http://schemas.openxmlformats.org/officeDocument/2006/relationships/notesSlide" Target="/ppt/notesSlides/notesSlide7.xml" Id="R7c7b2bad972c43f9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bb960e058947db" /><Relationship Type="http://schemas.openxmlformats.org/officeDocument/2006/relationships/notesSlide" Target="/ppt/notesSlides/notesSlide8.xml" Id="Rf305e899d81d435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05479c01f94b2e" /><Relationship Type="http://schemas.openxmlformats.org/officeDocument/2006/relationships/image" Target="/ppt/media/image4.jpeg" Id="Ref29b8bdbc67407f" /><Relationship Type="http://schemas.openxmlformats.org/officeDocument/2006/relationships/notesSlide" Target="/ppt/notesSlides/notesSlide9.xml" Id="R6054bcd3ae9740e9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bae79cb844885"/>
          <a:srcRect xmlns:a="http://schemas.openxmlformats.org/drawingml/2006/main" l="0" t="28914" r="0" b="28914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46E9E3-7292-44CC-8375-F8E249F96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048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A2B"/>
          </a:solidFill>
          <a:ln xmlns:a="http://schemas.openxmlformats.org/drawingml/2006/main" w="0">
            <a:solidFill>
              <a:srgbClr val="071A2B"/>
            </a:solidFill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6A5667B-B84D-4101-8DC0-7832BFB59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LEAKLAB VACUUM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F17A84-419C-4AF3-97DD-E32C1E67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85950"/>
            <a:ext cx="5762625" cy="2000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0000"/>
              </a:lnSpc>
              <a:buNone/>
              <a:defRPr sz="4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4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Комбинированная рекуперация растворителей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B7D6C6-502E-4D62-9090-A0A9F51A9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91000"/>
            <a:ext cx="5429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C7DAE6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C7DAE6"/>
                </a:solidFill>
                <a:latin typeface="Arial"/>
                <a:ea typeface="Arial"/>
                <a:cs typeface="Arial"/>
              </a:rPr>
              <a:t>Компрессия, конденсация, мембранное разделение и адсорбционная доочистка в едином контуре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1EDB61-2DCB-43A1-9C81-B1DCDD369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2095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42C1CB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E417E0-AF9E-4C1A-B8E9-EE46F3941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34050"/>
            <a:ext cx="3429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ТЕХНОЛОГИЧЕСКИЙ ОБЗОР • 2026</a:t>
            </a:r>
          </a:p>
        </p:txBody>
      </p:sp>
    </p:spTree>
    <p:extLst>
      <p:ext uri="{BB962C8B-B14F-4D97-AF65-F5344CB8AC3E}">
        <p14:creationId xmlns:p14="http://schemas.microsoft.com/office/powerpoint/2010/main" val="64173380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7F6247-630E-4C9A-80C2-8D5F83D6C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02 / КОНТЕКСТ ПРОЦЕССА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271688-A653-43E6-9E3A-1751F4005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Задача — управлять всем профилем выброса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DE15BA-A553-4FDA-BCFE-5D0035A9F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2C1CB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08b70cf8af04215"/>
          <a:srcRect xmlns:a="http://schemas.openxmlformats.org/drawingml/2006/main" l="4605" t="0" r="460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762750" y="1771650"/>
            <a:ext cx="4819650" cy="3981450"/>
          </a:xfrm>
          <a:prstGeom xmlns:a="http://schemas.openxmlformats.org/drawingml/2006/main" prst="roundRect">
            <a:avLst>
              <a:gd name="adj" fmla="val 4306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5E9964-C53C-4D38-94BB-283E5759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55245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5000"/>
              </a:lnSpc>
              <a:spcAft>
                <a:spcPts val="16"/>
              </a:spcAft>
              <a:buNone/>
              <a:defRPr sz="180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Источники паров</a:t>
            </a:r>
            <a:r>
              <a:rPr sz="180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хранение, синтез, перегрузка, перегонка, концентрация и сушка.</a:t>
            </a:r>
          </a:p>
          <a:p xmlns:a="http://schemas.openxmlformats.org/drawingml/2006/main">
            <a:pPr>
              <a:lnSpc>
                <a:spcPct val="105000"/>
              </a:lnSpc>
              <a:spcAft>
                <a:spcPts val="16"/>
              </a:spcAft>
              <a:buNone/>
              <a:defRPr sz="180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Нагрузка меняется</a:t>
            </a:r>
            <a:r>
              <a:rPr sz="1800">
                <a:solidFill>
                  <a:srgbClr val="152436"/>
                </a:solidFill>
                <a:latin typeface="Arial"/>
                <a:ea typeface="Arial"/>
                <a:cs typeface="Arial"/>
              </a:rPr>
              <a:t> по времени, температуре и составу; средний расход не описывает пиковые режимы.</a:t>
            </a:r>
          </a:p>
          <a:p xmlns:a="http://schemas.openxmlformats.org/drawingml/2006/main">
            <a:pPr>
              <a:lnSpc>
                <a:spcPct val="105000"/>
              </a:lnSpc>
              <a:spcAft>
                <a:spcPts val="16"/>
              </a:spcAft>
              <a:buNone/>
              <a:defRPr sz="180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Цель проекта</a:t>
            </a:r>
            <a:r>
              <a:rPr sz="180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извлечь полезный компонент, стабилизировать вакуум и передать на финишную очистку только остаточную нагрузку.</a:t>
            </a:r>
          </a:p>
          <a:p xmlns:a="http://schemas.openxmlformats.org/drawingml/2006/main">
            <a:pPr>
              <a:lnSpc>
                <a:spcPct val="105000"/>
              </a:lnSpc>
              <a:spcAft>
                <a:spcPts val="0"/>
              </a:spcAft>
              <a:buNone/>
              <a:defRPr sz="180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Выбор схемы</a:t>
            </a:r>
            <a:r>
              <a:rPr sz="1800">
                <a:solidFill>
                  <a:srgbClr val="152436"/>
                </a:solidFill>
                <a:latin typeface="Arial"/>
                <a:ea typeface="Arial"/>
                <a:cs typeface="Arial"/>
              </a:rPr>
              <a:t> начинается с материального баланса, а не с модели насоса.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7B506C-2C3A-4CE9-85CF-9792AFFB72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05525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825" b="0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825" b="0">
                <a:solidFill>
                  <a:srgbClr val="647483"/>
                </a:solidFill>
                <a:latin typeface="Arial"/>
                <a:ea typeface="Arial"/>
                <a:cs typeface="Arial"/>
              </a:rPr>
              <a:t>Реальная промышленная компоновка из предоставленных материалов; объект и заказчик не идентифицированы.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F72062-CF94-4A4F-94F5-40A30B6C4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5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47483"/>
                </a:solidFill>
                <a:latin typeface="Arial"/>
                <a:ea typeface="Arial"/>
                <a:cs typeface="Arial"/>
              </a:rPr>
              <a:t>LEAKLAB VACUUM  •  РЕКУПЕРАЦИЯ РАСТВОРИТЕЛЕЙ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C0EC5EC-A71A-43AF-96D5-8F8802D89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619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1771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7718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2289715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88225B-0F22-41DD-AFE6-A949834DC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03 / ФИЗИЧЕСКИЙ ПРИНЦИП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C87B8-1E00-4F24-8A32-EC518D153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Как работает мембранная ступень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25CB68-7541-43B4-AFEE-E1079AF10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2C1CB"/>
            </a:solidFill>
            <a:prstDash val="solid"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650b35f3724322"/>
          <a:stretch xmlns:a="http://schemas.openxmlformats.org/drawingml/2006/main"/>
        </p:blipFill>
        <p:spPr>
          <a:xfrm xmlns:a="http://schemas.openxmlformats.org/drawingml/2006/main">
            <a:off x="953637" y="1952625"/>
            <a:ext cx="4264925" cy="30480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5E4572-8450-47D1-810F-7AC4859B1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000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РАСТВОРЕНИЕ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DD20C0-2B6F-4F95-9760-6253E2059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343150"/>
            <a:ext cx="4762500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26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Молекулы компонента растворяются в селективном слое на стороне высокого давления.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CABB37-AD84-47CD-A151-1926B1692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3337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ДИФФУЗИЯ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D19EB1-BEA9-44AA-830D-2AB7B7052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676650"/>
            <a:ext cx="4762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Разность парциальных давлений переносит компоненты с различной скоростью.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798869-E13B-4B99-95E4-B47666D62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4667250"/>
            <a:ext cx="2095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РАЗДЕЛЕНИЕ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1324EC-B764-41EF-8EEA-79B20FF28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5010150"/>
            <a:ext cx="4762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Пермеат обогащается растворителем, ретентат — воздухом или азотом.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BE1CAC-6794-4306-9919-AEFC27FDD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5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47483"/>
                </a:solidFill>
                <a:latin typeface="Arial"/>
                <a:ea typeface="Arial"/>
                <a:cs typeface="Arial"/>
              </a:rPr>
              <a:t>LEAKLAB VACUUM  •  РЕКУПЕРАЦИЯ РАСТВОРИТЕЛЕЙ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24E089-0FC1-46CE-B756-0B8ABD19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619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1771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7718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3252886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D84C40-BD43-4F7C-A7BA-10A84C99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04 / ОБЛАСТЬ ИНТЕРЕСА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837A98-8407-4E2A-B3D7-F7F856331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Компоненты, перечисленные в источнике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9FDE82-430B-44B0-A5B4-E6007F0E2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2C1CB"/>
            </a:solidFill>
            <a:prstDash val="solid"/>
          </a:ln>
        </p:spPr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6437632b8441f2"/>
          <a:stretch xmlns:a="http://schemas.openxmlformats.org/drawingml/2006/main"/>
        </p:blipFill>
        <p:spPr>
          <a:xfrm xmlns:a="http://schemas.openxmlformats.org/drawingml/2006/main">
            <a:off x="609600" y="2164046"/>
            <a:ext cx="6953250" cy="3291909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E3C5D1-8295-4EED-93BC-1BFD3EAEC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01930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РАССМАТРИВАЕМЫЕ ГРУППЫ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1A5B02A-6CF1-41DB-9B45-5A216DEA7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2476500"/>
            <a:ext cx="3429000" cy="2190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 marL="20" indent="-12">
              <a:lnSpc>
                <a:spcPct val="102000"/>
              </a:lnSpc>
              <a:buNone/>
              <a:defRPr sz="1725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52436"/>
                </a:solidFill>
                <a:latin typeface="Arial"/>
                <a:ea typeface="Arial"/>
                <a:cs typeface="Arial"/>
              </a:rPr>
              <a:t>кетоны и спирты</a:t>
            </a:r>
          </a:p>
          <a:p xmlns:a="http://schemas.openxmlformats.org/drawingml/2006/main">
            <a:pPr marL="20" indent="-12">
              <a:lnSpc>
                <a:spcPct val="102000"/>
              </a:lnSpc>
              <a:buNone/>
              <a:defRPr sz="1725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52436"/>
                </a:solidFill>
                <a:latin typeface="Arial"/>
                <a:ea typeface="Arial"/>
                <a:cs typeface="Arial"/>
              </a:rPr>
              <a:t>ароматические углеводороды</a:t>
            </a:r>
          </a:p>
          <a:p xmlns:a="http://schemas.openxmlformats.org/drawingml/2006/main">
            <a:pPr marL="20" indent="-12">
              <a:lnSpc>
                <a:spcPct val="102000"/>
              </a:lnSpc>
              <a:buNone/>
              <a:defRPr sz="1725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52436"/>
                </a:solidFill>
                <a:latin typeface="Arial"/>
                <a:ea typeface="Arial"/>
                <a:cs typeface="Arial"/>
              </a:rPr>
              <a:t>хлорорганические соединения</a:t>
            </a:r>
          </a:p>
          <a:p xmlns:a="http://schemas.openxmlformats.org/drawingml/2006/main">
            <a:pPr marL="20" indent="-12">
              <a:lnSpc>
                <a:spcPct val="102000"/>
              </a:lnSpc>
              <a:buNone/>
              <a:defRPr sz="1725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52436"/>
                </a:solidFill>
                <a:latin typeface="Arial"/>
                <a:ea typeface="Arial"/>
                <a:cs typeface="Arial"/>
              </a:rPr>
              <a:t>сложные и простые эфиры</a:t>
            </a:r>
          </a:p>
          <a:p xmlns:a="http://schemas.openxmlformats.org/drawingml/2006/main">
            <a:pPr marL="20" indent="-12">
              <a:lnSpc>
                <a:spcPct val="102000"/>
              </a:lnSpc>
              <a:buNone/>
              <a:defRPr sz="1725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725">
                <a:solidFill>
                  <a:srgbClr val="152436"/>
                </a:solidFill>
                <a:latin typeface="Arial"/>
                <a:ea typeface="Arial"/>
                <a:cs typeface="Arial"/>
              </a:rPr>
              <a:t>ДМФА, ДМСО, ацетонитрил и другие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484697-7758-4169-B7BE-1635D06C8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953000"/>
            <a:ext cx="3333750" cy="781050"/>
          </a:xfrm>
          <a:prstGeom xmlns:a="http://schemas.openxmlformats.org/drawingml/2006/main" prst="roundRect">
            <a:avLst>
              <a:gd name="adj" fmla="val 9756"/>
            </a:avLst>
          </a:prstGeom>
          <a:solidFill xmlns:a="http://schemas.openxmlformats.org/drawingml/2006/main">
            <a:srgbClr val="EAF5F7"/>
          </a:solidFill>
          <a:ln xmlns:a="http://schemas.openxmlformats.org/drawingml/2006/main" w="9525">
            <a:solidFill>
              <a:srgbClr val="42C1CB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531BE6-BE40-4E0A-A319-44B6F86C5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86750" y="5105400"/>
            <a:ext cx="2952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7874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Перечень не подтверждает совместимость конкретной мембраны: нужны данные производителя и испытания фактической смеси.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5226EB-7465-405C-BE1F-586E152A66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5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47483"/>
                </a:solidFill>
                <a:latin typeface="Arial"/>
                <a:ea typeface="Arial"/>
                <a:cs typeface="Arial"/>
              </a:rPr>
              <a:t>LEAKLAB VACUUM  •  РЕКУПЕРАЦИЯ РАСТВОРИТЕЛЕЙ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E912C7-C379-4CCD-AFF6-76931AFC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619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1771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7718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737182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D7171D-5D8A-457B-BBB9-5993CAC6E2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05 / МАРШРУТ ПОТОКОВ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1DBA0B-3A2A-47BA-9EEA-5E8E2B7C0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Четыре ступени замкнутого контура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C2B80C-EC99-4732-AC6C-EC315975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2C1CB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C03E13-9C90-4179-B42E-5EFF6FD0D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857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18F"/>
          </a:solidFill>
          <a:ln xmlns:a="http://schemas.openxmlformats.org/drawingml/2006/main" w="0">
            <a:solidFill>
              <a:srgbClr val="17718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0ABCAE-33E7-408C-8406-1924A154C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431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588088-F208-4516-B420-6AF0D2094D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99072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Компрессия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200CF6-C51F-422F-8798-0E194709A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371725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3"/>
                </a:solidFill>
                <a:latin typeface="Arial"/>
                <a:ea typeface="Arial"/>
                <a:cs typeface="Arial"/>
              </a:rPr>
              <a:t>Повышает парциальное давление растворителя.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91FA0B-BF74-48D2-8BCD-930B4455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1325"/>
            <a:ext cx="857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18F"/>
          </a:solidFill>
          <a:ln xmlns:a="http://schemas.openxmlformats.org/drawingml/2006/main" w="0">
            <a:solidFill>
              <a:srgbClr val="17718F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677E70-D63F-4953-9AF2-90E505EE1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718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D4DEDB-7E8E-4BCB-AC97-A3162D82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01942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Конденсация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FDB506-C2AD-40DC-89CE-76224C0F3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400425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3"/>
                </a:solidFill>
                <a:latin typeface="Arial"/>
                <a:ea typeface="Arial"/>
                <a:cs typeface="Arial"/>
              </a:rPr>
              <a:t>Переводит извлекаемую долю в жидкую фазу.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CE6D7F-14E5-4B5C-ABE7-49CA1828D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857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18F"/>
          </a:solidFill>
          <a:ln xmlns:a="http://schemas.openxmlformats.org/drawingml/2006/main" w="0">
            <a:solidFill>
              <a:srgbClr val="17718F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88555A-E0A1-412D-B2DD-0529B1D32A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005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C77236-6483-4E13-BD62-2124E6CAE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04812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Мембрана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D4592EB-E8F4-4DC6-9C9C-A34718C8B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29125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3"/>
                </a:solidFill>
                <a:latin typeface="Arial"/>
                <a:ea typeface="Arial"/>
                <a:cs typeface="Arial"/>
              </a:rPr>
              <a:t>Возвращает растворитель-обогащенный пермеат на вход.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2278B-0E34-4ADA-92B5-B6CC20495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38725"/>
            <a:ext cx="857250" cy="876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718F"/>
          </a:solidFill>
          <a:ln xmlns:a="http://schemas.openxmlformats.org/drawingml/2006/main" w="0">
            <a:solidFill>
              <a:srgbClr val="17718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D0A6FF-69A2-4188-BADE-F9E06AE7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29225"/>
            <a:ext cx="4953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E4ADCC-D51A-4788-9D69-40DC644E3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076825"/>
            <a:ext cx="3333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75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Доочистка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A26FAD-C836-485A-8D5E-56F5FF157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457825"/>
            <a:ext cx="4095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647483"/>
                </a:solidFill>
                <a:latin typeface="Arial"/>
                <a:ea typeface="Arial"/>
                <a:cs typeface="Arial"/>
              </a:rPr>
              <a:t>Снижает остаточную нагрузку; десорбция возвращается в контур.</a:t>
            </a:r>
          </a:p>
        </p:txBody>
      </p:sp>
      <p:pic>
        <p:nvPicPr>
          <p:cNvPr id="4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6d1a992c9734b27"/>
          <a:stretch xmlns:a="http://schemas.openxmlformats.org/drawingml/2006/main"/>
        </p:blipFill>
        <p:spPr>
          <a:xfrm xmlns:a="http://schemas.openxmlformats.org/drawingml/2006/main">
            <a:off x="6096000" y="2590256"/>
            <a:ext cx="5476875" cy="2668088"/>
          </a:xfrm>
          <a:prstGeom xmlns:a="http://schemas.openxmlformats.org/drawingml/2006/main" prst="rect">
            <a:avLst/>
          </a:prstGeom>
        </p:spPr>
      </p:pic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21966BA-2806-4625-AB2E-D0E9C383C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5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47483"/>
                </a:solidFill>
                <a:latin typeface="Arial"/>
                <a:ea typeface="Arial"/>
                <a:cs typeface="Arial"/>
              </a:rPr>
              <a:t>LEAKLAB VACUUM  •  РЕКУПЕРАЦИЯ РАСТВОРИТЕЛЕЙ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37FB72-BAF7-4C81-BC83-A6F7A53B3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619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1771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7718F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4674071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7F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5D79FBC-B3AE-4976-B06B-61DF3EC92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06 / ВТОРИЧНАЯ СТУПЕНЬ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A05CD9-EF67-4371-982D-3694CC47E3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Постконденсационная рекуперация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27DE7D6-140B-4A4F-81DD-A113EC3EC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2C1CB"/>
            </a:solidFill>
            <a:prstDash val="solid"/>
          </a:ln>
        </p:spPr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8b204f4d6f46f3"/>
          <a:stretch xmlns:a="http://schemas.openxmlformats.org/drawingml/2006/main"/>
        </p:blipFill>
        <p:spPr>
          <a:xfrm xmlns:a="http://schemas.openxmlformats.org/drawingml/2006/main">
            <a:off x="1831800" y="1771650"/>
            <a:ext cx="5185124" cy="438150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D1CACB-7AA9-49C0-8DDE-01B1061E80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188595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РУССКИЙ КЛЮЧ К СХЕМЕ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BD3B01-33C1-4B3C-9C66-AD1CEBD2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0" y="2381250"/>
            <a:ext cx="295275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>
            <a:normAutofit fontScale="100000"/>
          </a:bodyPr>
          <a:lstStyle xmlns:a="http://schemas.openxmlformats.org/drawingml/2006/main"/>
          <a:p xmlns:a="http://schemas.openxmlformats.org/drawingml/2006/main">
            <a:pPr>
              <a:lnSpc>
                <a:spcPct val="102000"/>
              </a:lnSpc>
              <a:spcAft>
                <a:spcPts val="12"/>
              </a:spcAft>
              <a:buNone/>
              <a:defRPr sz="135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1. Реактор</a:t>
            </a:r>
            <a:r>
              <a:rPr sz="135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источник парогазовой смеси.</a:t>
            </a:r>
          </a:p>
          <a:p xmlns:a="http://schemas.openxmlformats.org/drawingml/2006/main">
            <a:pPr>
              <a:lnSpc>
                <a:spcPct val="102000"/>
              </a:lnSpc>
              <a:spcAft>
                <a:spcPts val="12"/>
              </a:spcAft>
              <a:buNone/>
              <a:defRPr sz="135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2. Фронтальный конденсатор</a:t>
            </a:r>
            <a:r>
              <a:rPr sz="135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первая жидкая фракция.</a:t>
            </a:r>
          </a:p>
          <a:p xmlns:a="http://schemas.openxmlformats.org/drawingml/2006/main">
            <a:pPr>
              <a:lnSpc>
                <a:spcPct val="102000"/>
              </a:lnSpc>
              <a:spcAft>
                <a:spcPts val="12"/>
              </a:spcAft>
              <a:buNone/>
              <a:defRPr sz="135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3. Вакуумный приемник</a:t>
            </a:r>
            <a:r>
              <a:rPr sz="135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отделение жидкости перед насосом.</a:t>
            </a:r>
          </a:p>
          <a:p xmlns:a="http://schemas.openxmlformats.org/drawingml/2006/main">
            <a:pPr>
              <a:lnSpc>
                <a:spcPct val="102000"/>
              </a:lnSpc>
              <a:spcAft>
                <a:spcPts val="12"/>
              </a:spcAft>
              <a:buNone/>
              <a:defRPr sz="135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4. Сухой винтовой насос</a:t>
            </a:r>
            <a:r>
              <a:rPr sz="135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поддержание вакуума и перенос газа.</a:t>
            </a:r>
          </a:p>
          <a:p xmlns:a="http://schemas.openxmlformats.org/drawingml/2006/main">
            <a:pPr>
              <a:lnSpc>
                <a:spcPct val="102000"/>
              </a:lnSpc>
              <a:spcAft>
                <a:spcPts val="12"/>
              </a:spcAft>
              <a:buNone/>
              <a:defRPr sz="135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5. Хвостовой конденсатор</a:t>
            </a:r>
            <a:r>
              <a:rPr sz="135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вторичная конденсация после насоса.</a:t>
            </a:r>
          </a:p>
          <a:p xmlns:a="http://schemas.openxmlformats.org/drawingml/2006/main">
            <a:pPr>
              <a:lnSpc>
                <a:spcPct val="102000"/>
              </a:lnSpc>
              <a:spcAft>
                <a:spcPts val="0"/>
              </a:spcAft>
              <a:buNone/>
              <a:defRPr sz="135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52436"/>
                </a:solidFill>
                <a:latin typeface="Arial"/>
                <a:ea typeface="Arial"/>
                <a:cs typeface="Arial"/>
              </a:rPr>
              <a:t>6. Приемник растворителя</a:t>
            </a:r>
            <a:r>
              <a:rPr sz="1350">
                <a:solidFill>
                  <a:srgbClr val="152436"/>
                </a:solidFill>
                <a:latin typeface="Arial"/>
                <a:ea typeface="Arial"/>
                <a:cs typeface="Arial"/>
              </a:rPr>
              <a:t> — сбор извлеченного компонента.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F2D2537-3022-4D25-86E1-B782EE0D5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5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47483"/>
                </a:solidFill>
                <a:latin typeface="Arial"/>
                <a:ea typeface="Arial"/>
                <a:cs typeface="Arial"/>
              </a:rPr>
              <a:t>LEAKLAB VACUUM  •  РЕКУПЕРАЦИЯ РАСТВОРИТЕЛЕЙ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292E52-B5E0-4DA9-865B-65710A79C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619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1771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7718F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8837132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918BA0-9DBF-4F3F-8F48-025236B64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07 / ПРОЕКТНЫЕ ПЕРЕМЕННЫЕ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EA303C-F508-4B4E-A017-BAF14A634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00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15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Что определяет реальный результат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D8103-6004-4926-A16D-EFEFE2026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109728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42C1CB"/>
            </a:solidFill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d6077e300f40c9"/>
          <a:srcRect xmlns:a="http://schemas.openxmlformats.org/drawingml/2006/main" l="6423" t="0" r="6423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1905000"/>
            <a:ext cx="4429125" cy="3810000"/>
          </a:xfrm>
          <a:prstGeom xmlns:a="http://schemas.openxmlformats.org/drawingml/2006/main" prst="roundRect">
            <a:avLst>
              <a:gd name="adj" fmla="val 4500"/>
            </a:avLst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47F8F7-2A46-4C3E-B99B-3576CE68B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1952625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СОСТАВ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0E0DC9-5D4E-4604-9BEC-3E34BDF82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200275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компоненты, влажность, аэрозоль, возможные реакции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4C6C06-3E0E-4614-825F-F900AC7E4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3367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7DF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5487DF-791C-415A-A0E6-B003EC7F5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771775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РЕЖИМ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B9C6165-C42D-4C30-8B5C-D8038AFDF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19425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средний и пиковый расход, профиль партии, температура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884BE5-D5AA-46BA-A6D7-99E4FCC4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55282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7DF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2F1218-B08B-46D4-B47E-F2E3F623B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590925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ХОЛОД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F8DD08-BF95-448B-98FE-B9990C63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838575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238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температура и расход охлаждающей воды или холодоносителя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01326DE-3BEE-4074-8163-AD032E392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37197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7DF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6E6DD-9865-42F9-AC5F-1411C5EE8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410075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БЕЗОПАСНОСТЬ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7A6DEF-49C2-45E8-B593-81CCA5FA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4657725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взрывозащита, материалы, герметичность, продувка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2D909F9-9518-4B34-A849-0263B548E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19112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7DF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A548F7-6162-46FC-8B4D-4EAB60837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229225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КРИТЕРИЙ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79986D-080A-4289-BFA4-A20EE89E9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5476875"/>
            <a:ext cx="5619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575" b="0">
                <a:solidFill>
                  <a:srgbClr val="152436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152436"/>
                </a:solidFill>
                <a:latin typeface="Arial"/>
                <a:ea typeface="Arial"/>
                <a:cs typeface="Arial"/>
              </a:rPr>
              <a:t>целевой состав газа и назначение возвращаемой жидкости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6F6789-AEDF-4C63-8E94-79B51369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6010275"/>
            <a:ext cx="5619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9525">
            <a:solidFill>
              <a:srgbClr val="C9D7DF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E5A122-D14D-488D-A0B8-A36E3F0FC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5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47483"/>
                </a:solidFill>
                <a:latin typeface="Arial"/>
                <a:ea typeface="Arial"/>
                <a:cs typeface="Arial"/>
              </a:rPr>
              <a:t>LEAKLAB VACUUM  •  РЕКУПЕРАЦИЯ РАСТВОРИТЕЛЕЙ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B45DE61-A84E-4ECB-A100-A5C95AB7E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619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1771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7718F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18293298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A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FE07D1-BD1A-4BFF-9457-12C7EF966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"/>
            <a:ext cx="5715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975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08 / ПРЕДПРОЕКТНАЯ ПРОВЕРКА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9F5AB8-8C92-4079-A96A-8348F99D0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0012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85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3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33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Данные превращаются в проект через пять проверок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CDA24D-1ABC-48A7-ACEB-A3ED495E27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238375"/>
            <a:ext cx="55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9C08BE-1A69-40CC-A238-C475BC7C58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238375"/>
            <a:ext cx="819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материальный баланс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29CD10-9857-4674-A5F8-0AFE0D512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62275"/>
            <a:ext cx="55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922389-219E-4AEB-94AF-F76E35E4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962275"/>
            <a:ext cx="819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точки росы и конденсация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93F8412-B03C-47C2-A6B0-DDB83BE3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86175"/>
            <a:ext cx="55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1F215B-8D53-44FD-800F-24E9EE65A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686175"/>
            <a:ext cx="819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совместимость материалов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F2B418-46B9-4A31-9C02-DD67F0DCD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10075"/>
            <a:ext cx="55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29E26C-B26C-4ED0-AC51-C5B3F0AE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410075"/>
            <a:ext cx="819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рабочее окно мембраны и адсорбента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95EDF2-1CBB-4924-B6AF-28FB90CA4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133975"/>
            <a:ext cx="5524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800" b="1">
                <a:solidFill>
                  <a:srgbClr val="42C1CB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42C1CB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D57094-C6DF-4A5F-A741-B153A0BDE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33975"/>
            <a:ext cx="8191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202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автоматика и безопасные сценарии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DD48DB-4D97-4A70-8006-48B64D91A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5543550"/>
            <a:ext cx="4095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1350" b="0">
                <a:solidFill>
                  <a:srgbClr val="C7DAE6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7DAE6"/>
                </a:solidFill>
                <a:latin typeface="Arial"/>
                <a:ea typeface="Arial"/>
                <a:cs typeface="Arial"/>
              </a:rPr>
              <a:t>Без этих данных нельзя обещать эффективность, состав очищенного газа или ресурс оборудования.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8CD8C89-49BC-43D9-934B-49AC90984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5575"/>
            <a:ext cx="5715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750" b="1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647483"/>
                </a:solidFill>
                <a:latin typeface="Arial"/>
                <a:ea typeface="Arial"/>
                <a:cs typeface="Arial"/>
              </a:rPr>
              <a:t>LEAKLAB VACUUM  •  РЕКУПЕРАЦИЯ РАСТВОРИТЕЛЕЙ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414B28-B36F-48D5-94D9-6FC9CE1AF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953750" y="6477000"/>
            <a:ext cx="619125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00000"/>
              </a:lnSpc>
              <a:buNone/>
              <a:defRPr sz="825" b="1">
                <a:solidFill>
                  <a:srgbClr val="1771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17718F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42966730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29b8bdbc67407f"/>
          <a:srcRect xmlns:a="http://schemas.openxmlformats.org/drawingml/2006/main" l="18242" t="0" r="18242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C9A3CC-7C70-4D39-B994-5621702F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381125"/>
            <a:ext cx="4857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4025"/>
          </a:bodyPr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3300" b="1">
                <a:solidFill>
                  <a:srgbClr val="071A2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71A2B"/>
                </a:solidFill>
                <a:latin typeface="Arial"/>
                <a:ea typeface="Arial"/>
                <a:cs typeface="Arial"/>
              </a:rPr>
              <a:t>Следующий шаг — заполнить опросный лист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D1E5DE3-FB19-4D80-9CB0-1C7437AC8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43250"/>
            <a:ext cx="47625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725" b="0">
                <a:solidFill>
                  <a:srgbClr val="647483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647483"/>
                </a:solidFill>
                <a:latin typeface="Arial"/>
                <a:ea typeface="Arial"/>
                <a:cs typeface="Arial"/>
              </a:rPr>
              <a:t>Приложите технологическую схему, анализ газа и профиль нагрузки. На этой основе можно проверить архитектуру контура и подготовить техническое задание.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1E95FF-D653-4B4B-A4D6-E988E0A3C1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00625"/>
            <a:ext cx="4000500" cy="704850"/>
          </a:xfrm>
          <a:prstGeom xmlns:a="http://schemas.openxmlformats.org/drawingml/2006/main" prst="roundRect">
            <a:avLst>
              <a:gd name="adj" fmla="val 10811"/>
            </a:avLst>
          </a:prstGeom>
          <a:solidFill xmlns:a="http://schemas.openxmlformats.org/drawingml/2006/main">
            <a:srgbClr val="17718F"/>
          </a:solidFill>
          <a:ln xmlns:a="http://schemas.openxmlformats.org/drawingml/2006/main" w="0">
            <a:solidFill>
              <a:srgbClr val="17718F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205FDF-8877-41B5-962F-33A548507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5200650"/>
            <a:ext cx="3429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8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mail@leaklabvacuum.ru</a:t>
            </a:r>
          </a:p>
        </p:txBody>
      </p:sp>
    </p:spTree>
    <p:extLst>
      <p:ext uri="{BB962C8B-B14F-4D97-AF65-F5344CB8AC3E}">
        <p14:creationId xmlns:p14="http://schemas.microsoft.com/office/powerpoint/2010/main" val="12760955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2026-08-25T06:37:55.7650000Z</dcterms:created>
  <dcterms:modified xsi:type="dcterms:W3CDTF">2026-08-25T06:37:55.7650000Z</dcterms:modified>
</coreProperties>
</file>